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89" r:id="rId2"/>
    <p:sldId id="302" r:id="rId3"/>
    <p:sldId id="336" r:id="rId4"/>
    <p:sldId id="260" r:id="rId5"/>
    <p:sldId id="339" r:id="rId6"/>
    <p:sldId id="308" r:id="rId7"/>
    <p:sldId id="311" r:id="rId8"/>
    <p:sldId id="314" r:id="rId9"/>
    <p:sldId id="315" r:id="rId10"/>
    <p:sldId id="309" r:id="rId11"/>
    <p:sldId id="316" r:id="rId12"/>
    <p:sldId id="317" r:id="rId13"/>
    <p:sldId id="319" r:id="rId14"/>
    <p:sldId id="310" r:id="rId15"/>
    <p:sldId id="320" r:id="rId16"/>
    <p:sldId id="312" r:id="rId17"/>
    <p:sldId id="334" r:id="rId18"/>
    <p:sldId id="337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9" r:id="rId27"/>
    <p:sldId id="328" r:id="rId28"/>
    <p:sldId id="330" r:id="rId29"/>
    <p:sldId id="331" r:id="rId30"/>
    <p:sldId id="332" r:id="rId31"/>
    <p:sldId id="313" r:id="rId32"/>
    <p:sldId id="338" r:id="rId33"/>
    <p:sldId id="304" r:id="rId34"/>
    <p:sldId id="340" r:id="rId35"/>
    <p:sldId id="341" r:id="rId36"/>
    <p:sldId id="303" r:id="rId37"/>
    <p:sldId id="305" r:id="rId38"/>
    <p:sldId id="306" r:id="rId39"/>
    <p:sldId id="286" r:id="rId40"/>
    <p:sldId id="287" r:id="rId41"/>
    <p:sldId id="288" r:id="rId42"/>
    <p:sldId id="333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6" roundtripDataSignature="AMtx7mhOYIChnuq8Q0U/nwmECPM+ZSAu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95256" autoAdjust="0"/>
  </p:normalViewPr>
  <p:slideViewPr>
    <p:cSldViewPr snapToGrid="0">
      <p:cViewPr varScale="1">
        <p:scale>
          <a:sx n="109" d="100"/>
          <a:sy n="109" d="100"/>
        </p:scale>
        <p:origin x="782" y="77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480242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8" name="Google Shape;108;g5f480242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165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48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76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29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944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38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452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745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69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16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953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279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227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523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e4a07c9b3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5e4a07c9b3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07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486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88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289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333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678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" name="Google Shape;71;p16">
            <a:extLst>
              <a:ext uri="{FF2B5EF4-FFF2-40B4-BE49-F238E27FC236}">
                <a16:creationId xmlns:a16="http://schemas.microsoft.com/office/drawing/2014/main" id="{07A561F9-7B78-4E33-A744-60E2D316F0DF}"/>
              </a:ext>
            </a:extLst>
          </p:cNvPr>
          <p:cNvSpPr/>
          <p:nvPr userDrawn="1"/>
        </p:nvSpPr>
        <p:spPr>
          <a:xfrm rot="10800000">
            <a:off x="-3559" y="-3203"/>
            <a:ext cx="7792265" cy="448227"/>
          </a:xfrm>
          <a:custGeom>
            <a:avLst/>
            <a:gdLst>
              <a:gd name="connsiteX0" fmla="*/ 0 w 8613900"/>
              <a:gd name="connsiteY0" fmla="*/ 441600 h 441600"/>
              <a:gd name="connsiteX1" fmla="*/ 329579 w 8613900"/>
              <a:gd name="connsiteY1" fmla="*/ 0 h 441600"/>
              <a:gd name="connsiteX2" fmla="*/ 8284321 w 8613900"/>
              <a:gd name="connsiteY2" fmla="*/ 0 h 441600"/>
              <a:gd name="connsiteX3" fmla="*/ 8613900 w 8613900"/>
              <a:gd name="connsiteY3" fmla="*/ 441600 h 441600"/>
              <a:gd name="connsiteX4" fmla="*/ 0 w 8613900"/>
              <a:gd name="connsiteY4" fmla="*/ 441600 h 441600"/>
              <a:gd name="connsiteX0" fmla="*/ 0 w 8284321"/>
              <a:gd name="connsiteY0" fmla="*/ 441600 h 441600"/>
              <a:gd name="connsiteX1" fmla="*/ 329579 w 8284321"/>
              <a:gd name="connsiteY1" fmla="*/ 0 h 441600"/>
              <a:gd name="connsiteX2" fmla="*/ 8284321 w 8284321"/>
              <a:gd name="connsiteY2" fmla="*/ 0 h 441600"/>
              <a:gd name="connsiteX3" fmla="*/ 7772387 w 8284321"/>
              <a:gd name="connsiteY3" fmla="*/ 415096 h 441600"/>
              <a:gd name="connsiteX4" fmla="*/ 0 w 8284321"/>
              <a:gd name="connsiteY4" fmla="*/ 441600 h 441600"/>
              <a:gd name="connsiteX0" fmla="*/ 0 w 8284321"/>
              <a:gd name="connsiteY0" fmla="*/ 441600 h 441601"/>
              <a:gd name="connsiteX1" fmla="*/ 329579 w 8284321"/>
              <a:gd name="connsiteY1" fmla="*/ 0 h 441601"/>
              <a:gd name="connsiteX2" fmla="*/ 8284321 w 8284321"/>
              <a:gd name="connsiteY2" fmla="*/ 0 h 441601"/>
              <a:gd name="connsiteX3" fmla="*/ 7779013 w 8284321"/>
              <a:gd name="connsiteY3" fmla="*/ 441601 h 441601"/>
              <a:gd name="connsiteX4" fmla="*/ 0 w 8284321"/>
              <a:gd name="connsiteY4" fmla="*/ 441600 h 441601"/>
              <a:gd name="connsiteX0" fmla="*/ 0 w 7787364"/>
              <a:gd name="connsiteY0" fmla="*/ 441600 h 441601"/>
              <a:gd name="connsiteX1" fmla="*/ 329579 w 7787364"/>
              <a:gd name="connsiteY1" fmla="*/ 0 h 441601"/>
              <a:gd name="connsiteX2" fmla="*/ 7787364 w 7787364"/>
              <a:gd name="connsiteY2" fmla="*/ 0 h 441601"/>
              <a:gd name="connsiteX3" fmla="*/ 7779013 w 7787364"/>
              <a:gd name="connsiteY3" fmla="*/ 441601 h 441601"/>
              <a:gd name="connsiteX4" fmla="*/ 0 w 7787364"/>
              <a:gd name="connsiteY4" fmla="*/ 441600 h 441601"/>
              <a:gd name="connsiteX0" fmla="*/ 0 w 7792265"/>
              <a:gd name="connsiteY0" fmla="*/ 441600 h 448227"/>
              <a:gd name="connsiteX1" fmla="*/ 329579 w 7792265"/>
              <a:gd name="connsiteY1" fmla="*/ 0 h 448227"/>
              <a:gd name="connsiteX2" fmla="*/ 7787364 w 7792265"/>
              <a:gd name="connsiteY2" fmla="*/ 0 h 448227"/>
              <a:gd name="connsiteX3" fmla="*/ 7792265 w 7792265"/>
              <a:gd name="connsiteY3" fmla="*/ 448227 h 448227"/>
              <a:gd name="connsiteX4" fmla="*/ 0 w 7792265"/>
              <a:gd name="connsiteY4" fmla="*/ 441600 h 44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2265" h="448227">
                <a:moveTo>
                  <a:pt x="0" y="441600"/>
                </a:moveTo>
                <a:lnTo>
                  <a:pt x="329579" y="0"/>
                </a:lnTo>
                <a:lnTo>
                  <a:pt x="7787364" y="0"/>
                </a:lnTo>
                <a:cubicBezTo>
                  <a:pt x="7788998" y="149409"/>
                  <a:pt x="7790631" y="298818"/>
                  <a:pt x="7792265" y="448227"/>
                </a:cubicBezTo>
                <a:lnTo>
                  <a:pt x="0" y="441600"/>
                </a:lnTo>
                <a:close/>
              </a:path>
            </a:pathLst>
          </a:cu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72;p16" descr="Resultado de imagen para logo pucp png">
            <a:extLst>
              <a:ext uri="{FF2B5EF4-FFF2-40B4-BE49-F238E27FC236}">
                <a16:creationId xmlns:a16="http://schemas.microsoft.com/office/drawing/2014/main" id="{B538F802-D6B3-47B7-AFA0-9F642A23E48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788706" y="639"/>
            <a:ext cx="1355294" cy="50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2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2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2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2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5" name="Google Shape;55;p72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3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3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3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1" name="Google Shape;61;p73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4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4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4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4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7" name="Google Shape;67;p74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4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5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5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5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7 -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5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3" name="Google Shape;73;p75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27 Jan 2016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_5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6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6"/>
          <p:cNvSpPr txBox="1"/>
          <p:nvPr/>
        </p:nvSpPr>
        <p:spPr>
          <a:xfrm>
            <a:off x="72200" y="4624125"/>
            <a:ext cx="5250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Fei-Fei Li &amp; Andrej Karpathy &amp; Justin Johnson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6"/>
          <p:cNvSpPr txBox="1"/>
          <p:nvPr/>
        </p:nvSpPr>
        <p:spPr>
          <a:xfrm>
            <a:off x="53261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6 -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6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79" name="Google Shape;79;p76"/>
          <p:cNvSpPr txBox="1"/>
          <p:nvPr/>
        </p:nvSpPr>
        <p:spPr>
          <a:xfrm>
            <a:off x="7535900" y="4617975"/>
            <a:ext cx="3501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25 Jan 2016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071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6" name="Google Shape;72;p16" descr="Resultado de imagen para logo pucp png">
            <a:extLst>
              <a:ext uri="{FF2B5EF4-FFF2-40B4-BE49-F238E27FC236}">
                <a16:creationId xmlns:a16="http://schemas.microsoft.com/office/drawing/2014/main" id="{48C90987-60B9-46C3-87BE-23D46F34363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788706" y="639"/>
            <a:ext cx="1355294" cy="5082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1;p16">
            <a:extLst>
              <a:ext uri="{FF2B5EF4-FFF2-40B4-BE49-F238E27FC236}">
                <a16:creationId xmlns:a16="http://schemas.microsoft.com/office/drawing/2014/main" id="{75A28A66-742A-430D-B31C-6DF0C12645BF}"/>
              </a:ext>
            </a:extLst>
          </p:cNvPr>
          <p:cNvSpPr/>
          <p:nvPr userDrawn="1"/>
        </p:nvSpPr>
        <p:spPr>
          <a:xfrm rot="10800000">
            <a:off x="-3559" y="-3203"/>
            <a:ext cx="7792265" cy="448227"/>
          </a:xfrm>
          <a:custGeom>
            <a:avLst/>
            <a:gdLst>
              <a:gd name="connsiteX0" fmla="*/ 0 w 8613900"/>
              <a:gd name="connsiteY0" fmla="*/ 441600 h 441600"/>
              <a:gd name="connsiteX1" fmla="*/ 329579 w 8613900"/>
              <a:gd name="connsiteY1" fmla="*/ 0 h 441600"/>
              <a:gd name="connsiteX2" fmla="*/ 8284321 w 8613900"/>
              <a:gd name="connsiteY2" fmla="*/ 0 h 441600"/>
              <a:gd name="connsiteX3" fmla="*/ 8613900 w 8613900"/>
              <a:gd name="connsiteY3" fmla="*/ 441600 h 441600"/>
              <a:gd name="connsiteX4" fmla="*/ 0 w 8613900"/>
              <a:gd name="connsiteY4" fmla="*/ 441600 h 441600"/>
              <a:gd name="connsiteX0" fmla="*/ 0 w 8284321"/>
              <a:gd name="connsiteY0" fmla="*/ 441600 h 441600"/>
              <a:gd name="connsiteX1" fmla="*/ 329579 w 8284321"/>
              <a:gd name="connsiteY1" fmla="*/ 0 h 441600"/>
              <a:gd name="connsiteX2" fmla="*/ 8284321 w 8284321"/>
              <a:gd name="connsiteY2" fmla="*/ 0 h 441600"/>
              <a:gd name="connsiteX3" fmla="*/ 7772387 w 8284321"/>
              <a:gd name="connsiteY3" fmla="*/ 415096 h 441600"/>
              <a:gd name="connsiteX4" fmla="*/ 0 w 8284321"/>
              <a:gd name="connsiteY4" fmla="*/ 441600 h 441600"/>
              <a:gd name="connsiteX0" fmla="*/ 0 w 8284321"/>
              <a:gd name="connsiteY0" fmla="*/ 441600 h 441601"/>
              <a:gd name="connsiteX1" fmla="*/ 329579 w 8284321"/>
              <a:gd name="connsiteY1" fmla="*/ 0 h 441601"/>
              <a:gd name="connsiteX2" fmla="*/ 8284321 w 8284321"/>
              <a:gd name="connsiteY2" fmla="*/ 0 h 441601"/>
              <a:gd name="connsiteX3" fmla="*/ 7779013 w 8284321"/>
              <a:gd name="connsiteY3" fmla="*/ 441601 h 441601"/>
              <a:gd name="connsiteX4" fmla="*/ 0 w 8284321"/>
              <a:gd name="connsiteY4" fmla="*/ 441600 h 441601"/>
              <a:gd name="connsiteX0" fmla="*/ 0 w 7787364"/>
              <a:gd name="connsiteY0" fmla="*/ 441600 h 441601"/>
              <a:gd name="connsiteX1" fmla="*/ 329579 w 7787364"/>
              <a:gd name="connsiteY1" fmla="*/ 0 h 441601"/>
              <a:gd name="connsiteX2" fmla="*/ 7787364 w 7787364"/>
              <a:gd name="connsiteY2" fmla="*/ 0 h 441601"/>
              <a:gd name="connsiteX3" fmla="*/ 7779013 w 7787364"/>
              <a:gd name="connsiteY3" fmla="*/ 441601 h 441601"/>
              <a:gd name="connsiteX4" fmla="*/ 0 w 7787364"/>
              <a:gd name="connsiteY4" fmla="*/ 441600 h 441601"/>
              <a:gd name="connsiteX0" fmla="*/ 0 w 7792265"/>
              <a:gd name="connsiteY0" fmla="*/ 441600 h 448227"/>
              <a:gd name="connsiteX1" fmla="*/ 329579 w 7792265"/>
              <a:gd name="connsiteY1" fmla="*/ 0 h 448227"/>
              <a:gd name="connsiteX2" fmla="*/ 7787364 w 7792265"/>
              <a:gd name="connsiteY2" fmla="*/ 0 h 448227"/>
              <a:gd name="connsiteX3" fmla="*/ 7792265 w 7792265"/>
              <a:gd name="connsiteY3" fmla="*/ 448227 h 448227"/>
              <a:gd name="connsiteX4" fmla="*/ 0 w 7792265"/>
              <a:gd name="connsiteY4" fmla="*/ 441600 h 44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2265" h="448227">
                <a:moveTo>
                  <a:pt x="0" y="441600"/>
                </a:moveTo>
                <a:lnTo>
                  <a:pt x="329579" y="0"/>
                </a:lnTo>
                <a:lnTo>
                  <a:pt x="7787364" y="0"/>
                </a:lnTo>
                <a:cubicBezTo>
                  <a:pt x="7788998" y="149409"/>
                  <a:pt x="7790631" y="298818"/>
                  <a:pt x="7792265" y="448227"/>
                </a:cubicBezTo>
                <a:lnTo>
                  <a:pt x="0" y="441600"/>
                </a:lnTo>
                <a:close/>
              </a:path>
            </a:pathLst>
          </a:cu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6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eg"/><Relationship Id="rId5" Type="http://schemas.openxmlformats.org/officeDocument/2006/relationships/hyperlink" Target="https://github.com/iapucp/IA-Diplomado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yolo-v3-object-detection-53fb7d3bfe6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VBe6_o4cMI?feature=oembed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n4nRCC9TwQ?feature=oembed" TargetMode="External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VBe6_o4cMI?feature=oembe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lg3gGewQ5U" TargetMode="External"/><Relationship Id="rId13" Type="http://schemas.openxmlformats.org/officeDocument/2006/relationships/hyperlink" Target="http://grail.cs.washington.edu/projects/AudioToObama/siggraph17_obama.pdf" TargetMode="External"/><Relationship Id="rId3" Type="http://schemas.openxmlformats.org/officeDocument/2006/relationships/hyperlink" Target="http://www.yaronhadad.com/deep-learning-most-amazing-applications/" TargetMode="External"/><Relationship Id="rId7" Type="http://schemas.openxmlformats.org/officeDocument/2006/relationships/hyperlink" Target="https://www.youtube.com/watch?v=IHZwWFHWa-w&amp;t=158s" TargetMode="External"/><Relationship Id="rId12" Type="http://schemas.openxmlformats.org/officeDocument/2006/relationships/hyperlink" Target="https://www.slideshare.net/AhmedGadFCIT/backpropagation-understanding-how-to-update-anns-weights-stepbystep?from_action=save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deepmind.com/blog/article/alphastar-mastering-real-time-strategy-game-starcraft-i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ircAruvnKk" TargetMode="External"/><Relationship Id="rId11" Type="http://schemas.openxmlformats.org/officeDocument/2006/relationships/hyperlink" Target="https://www.youtube.com/watch?v=M5QHwkkHgAA&amp;t=901s" TargetMode="External"/><Relationship Id="rId5" Type="http://schemas.openxmlformats.org/officeDocument/2006/relationships/hyperlink" Target="https://www.youtube.com/watch?v=kNPGXgzxoHw" TargetMode="External"/><Relationship Id="rId15" Type="http://schemas.openxmlformats.org/officeDocument/2006/relationships/hyperlink" Target="https://deepmind.com/blog/article/producing-flexible-behaviours-simulated-environments" TargetMode="External"/><Relationship Id="rId10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://www.holehouse.org/mlclass/index.html" TargetMode="External"/><Relationship Id="rId9" Type="http://schemas.openxmlformats.org/officeDocument/2006/relationships/hyperlink" Target="https://www.youtube.com/watch?v=tIeHLnjs5U8" TargetMode="External"/><Relationship Id="rId14" Type="http://schemas.openxmlformats.org/officeDocument/2006/relationships/hyperlink" Target="https://pjreddie.com/media/files/papers/YOLOv3.pdf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28163551_Managing_Uncertain_Inventory_in_Supply_Chain_with_Neural_Network_and_Radio_Frequency_Identification_RFID#pf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6"/>
          <p:cNvGrpSpPr/>
          <p:nvPr/>
        </p:nvGrpSpPr>
        <p:grpSpPr>
          <a:xfrm>
            <a:off x="-1155364" y="-212651"/>
            <a:ext cx="10299369" cy="4083077"/>
            <a:chOff x="-1157430" y="0"/>
            <a:chExt cx="10301430" cy="4751079"/>
          </a:xfrm>
        </p:grpSpPr>
        <p:sp>
          <p:nvSpPr>
            <p:cNvPr id="111" name="Google Shape;111;p26"/>
            <p:cNvSpPr/>
            <p:nvPr/>
          </p:nvSpPr>
          <p:spPr>
            <a:xfrm rot="5400000">
              <a:off x="580169" y="3305679"/>
              <a:ext cx="865200" cy="2025600"/>
            </a:xfrm>
            <a:prstGeom prst="rtTriangle">
              <a:avLst/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6"/>
            <p:cNvSpPr/>
            <p:nvPr/>
          </p:nvSpPr>
          <p:spPr>
            <a:xfrm>
              <a:off x="0" y="0"/>
              <a:ext cx="9144000" cy="4028100"/>
            </a:xfrm>
            <a:prstGeom prst="rect">
              <a:avLst/>
            </a:prstGeom>
            <a:gradFill>
              <a:gsLst>
                <a:gs pos="0">
                  <a:srgbClr val="2E75B5"/>
                </a:gs>
                <a:gs pos="48000">
                  <a:srgbClr val="1E4E79"/>
                </a:gs>
                <a:gs pos="100000">
                  <a:srgbClr val="1E4E79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6"/>
            <p:cNvSpPr/>
            <p:nvPr/>
          </p:nvSpPr>
          <p:spPr>
            <a:xfrm rot="10800000">
              <a:off x="-1157430" y="97"/>
              <a:ext cx="9444900" cy="239700"/>
            </a:xfrm>
            <a:prstGeom prst="trapezoid">
              <a:avLst>
                <a:gd name="adj" fmla="val 190384"/>
              </a:avLst>
            </a:prstGeom>
            <a:solidFill>
              <a:srgbClr val="D0CECE"/>
            </a:solidFill>
            <a:ln>
              <a:noFill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6"/>
          <p:cNvSpPr txBox="1">
            <a:spLocks noGrp="1"/>
          </p:cNvSpPr>
          <p:nvPr>
            <p:ph type="subTitle" idx="1"/>
          </p:nvPr>
        </p:nvSpPr>
        <p:spPr>
          <a:xfrm>
            <a:off x="3094467" y="4218490"/>
            <a:ext cx="51435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 u="sng">
              <a:solidFill>
                <a:srgbClr val="1E4E79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E4E79"/>
              </a:buClr>
              <a:buSzPts val="2000"/>
              <a:buNone/>
            </a:pPr>
            <a:r>
              <a:rPr lang="en" sz="800" b="1">
                <a:solidFill>
                  <a:srgbClr val="1E4E79"/>
                </a:solidFill>
              </a:rPr>
              <a:t>ia.inf.pucp.edu.pe</a:t>
            </a:r>
            <a:endParaRPr sz="800" b="1">
              <a:solidFill>
                <a:srgbClr val="1E4E79"/>
              </a:solidFill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247554" y="243329"/>
            <a:ext cx="66630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>
                <a:solidFill>
                  <a:schemeClr val="lt1"/>
                </a:solidFill>
              </a:rPr>
              <a:t>Fundamentos de aprendizaje de máquina</a:t>
            </a:r>
            <a:endParaRPr sz="36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6" name="Google Shape;116;p26"/>
          <p:cNvGrpSpPr/>
          <p:nvPr/>
        </p:nvGrpSpPr>
        <p:grpSpPr>
          <a:xfrm>
            <a:off x="5212560" y="3591491"/>
            <a:ext cx="904887" cy="952819"/>
            <a:chOff x="3762475" y="4182803"/>
            <a:chExt cx="1642263" cy="1926834"/>
          </a:xfrm>
        </p:grpSpPr>
        <p:grpSp>
          <p:nvGrpSpPr>
            <p:cNvPr id="117" name="Google Shape;117;p26"/>
            <p:cNvGrpSpPr/>
            <p:nvPr/>
          </p:nvGrpSpPr>
          <p:grpSpPr>
            <a:xfrm>
              <a:off x="3762475" y="4182803"/>
              <a:ext cx="1618439" cy="1402618"/>
              <a:chOff x="4060330" y="7062190"/>
              <a:chExt cx="6075223" cy="5265083"/>
            </a:xfrm>
          </p:grpSpPr>
          <p:sp>
            <p:nvSpPr>
              <p:cNvPr id="118" name="Google Shape;118;p26"/>
              <p:cNvSpPr/>
              <p:nvPr/>
            </p:nvSpPr>
            <p:spPr>
              <a:xfrm>
                <a:off x="4436519" y="7383988"/>
                <a:ext cx="5320800" cy="4525800"/>
              </a:xfrm>
              <a:prstGeom prst="triangle">
                <a:avLst>
                  <a:gd name="adj" fmla="val 50427"/>
                </a:avLst>
              </a:prstGeom>
              <a:noFill/>
              <a:ln w="38100" cap="flat" cmpd="sng">
                <a:solidFill>
                  <a:srgbClr val="2E75B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6"/>
              <p:cNvSpPr/>
              <p:nvPr/>
            </p:nvSpPr>
            <p:spPr>
              <a:xfrm>
                <a:off x="6655660" y="8861095"/>
                <a:ext cx="930900" cy="3415800"/>
              </a:xfrm>
              <a:prstGeom prst="roundRect">
                <a:avLst>
                  <a:gd name="adj" fmla="val 50000"/>
                </a:avLst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26"/>
              <p:cNvSpPr/>
              <p:nvPr/>
            </p:nvSpPr>
            <p:spPr>
              <a:xfrm>
                <a:off x="6673698" y="706219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26"/>
              <p:cNvSpPr/>
              <p:nvPr/>
            </p:nvSpPr>
            <p:spPr>
              <a:xfrm>
                <a:off x="5292346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26"/>
              <p:cNvSpPr/>
              <p:nvPr/>
            </p:nvSpPr>
            <p:spPr>
              <a:xfrm>
                <a:off x="9180953" y="11361726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26"/>
              <p:cNvSpPr/>
              <p:nvPr/>
            </p:nvSpPr>
            <p:spPr>
              <a:xfrm>
                <a:off x="4060330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26"/>
              <p:cNvSpPr/>
              <p:nvPr/>
            </p:nvSpPr>
            <p:spPr>
              <a:xfrm>
                <a:off x="8003987" y="928065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6"/>
              <p:cNvSpPr/>
              <p:nvPr/>
            </p:nvSpPr>
            <p:spPr>
              <a:xfrm>
                <a:off x="5892997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26"/>
              <p:cNvSpPr/>
              <p:nvPr/>
            </p:nvSpPr>
            <p:spPr>
              <a:xfrm>
                <a:off x="7356750" y="813034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26"/>
              <p:cNvSpPr/>
              <p:nvPr/>
            </p:nvSpPr>
            <p:spPr>
              <a:xfrm>
                <a:off x="8590653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6"/>
              <p:cNvSpPr/>
              <p:nvPr/>
            </p:nvSpPr>
            <p:spPr>
              <a:xfrm>
                <a:off x="4642367" y="10354142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6"/>
              <p:cNvSpPr/>
              <p:nvPr/>
            </p:nvSpPr>
            <p:spPr>
              <a:xfrm>
                <a:off x="7946985" y="11411673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26"/>
              <p:cNvSpPr/>
              <p:nvPr/>
            </p:nvSpPr>
            <p:spPr>
              <a:xfrm>
                <a:off x="5304627" y="11361230"/>
                <a:ext cx="954600" cy="915600"/>
              </a:xfrm>
              <a:prstGeom prst="ellipse">
                <a:avLst/>
              </a:prstGeom>
              <a:solidFill>
                <a:srgbClr val="1E4E7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1" name="Google Shape;131;p26" descr="https://lh3.googleusercontent.com/Ru49S6Fz9yTd4rSMHQ9NPSyNmDXXmLpxncWt6DtI3FBqawjWZ5qh-XuYw35G96E69zvrj0TIREyq4ii7uXbt8SoAyXnDgxSjxcWZ5812DIwV15sTCATJbUovGJoZIZU6zmoXKhOUqk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86020" y="5627991"/>
              <a:ext cx="1618719" cy="4816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6"/>
          <p:cNvSpPr/>
          <p:nvPr/>
        </p:nvSpPr>
        <p:spPr>
          <a:xfrm>
            <a:off x="2286000" y="2308764"/>
            <a:ext cx="4572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Diplomado de especialización de </a:t>
            </a:r>
            <a:b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desarrollo de aplicaciones con Inteligencia Artificial</a:t>
            </a:r>
            <a:br>
              <a:rPr lang="en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6" descr="Resultado de imagen para logo puc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809" y="3498525"/>
            <a:ext cx="27622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849E298F-3635-4BA7-96DA-2DC19594D642}"/>
              </a:ext>
            </a:extLst>
          </p:cNvPr>
          <p:cNvSpPr/>
          <p:nvPr/>
        </p:nvSpPr>
        <p:spPr>
          <a:xfrm>
            <a:off x="2047747" y="4792073"/>
            <a:ext cx="57246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800"/>
            </a:pPr>
            <a:r>
              <a:rPr lang="es-PE" sz="1200" dirty="0">
                <a:hlinkClick r:id="rId5"/>
              </a:rPr>
              <a:t>https://github.com/iapucp/IA-Diplomado</a:t>
            </a:r>
            <a:endParaRPr lang="es-PE" sz="1200" dirty="0">
              <a:solidFill>
                <a:schemeClr val="dk1"/>
              </a:solidFill>
            </a:endParaRPr>
          </a:p>
        </p:txBody>
      </p:sp>
      <p:pic>
        <p:nvPicPr>
          <p:cNvPr id="27" name="Picture 6" descr="Resultado de imagen para github desktop logo">
            <a:extLst>
              <a:ext uri="{FF2B5EF4-FFF2-40B4-BE49-F238E27FC236}">
                <a16:creationId xmlns:a16="http://schemas.microsoft.com/office/drawing/2014/main" id="{3D8E99A5-C911-4501-B1FE-199DE7FE1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t="10996" r="62599" b="11913"/>
          <a:stretch/>
        </p:blipFill>
        <p:spPr bwMode="auto">
          <a:xfrm>
            <a:off x="1752472" y="4772857"/>
            <a:ext cx="336476" cy="29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Resultado de imagen para gmail logo">
            <a:extLst>
              <a:ext uri="{FF2B5EF4-FFF2-40B4-BE49-F238E27FC236}">
                <a16:creationId xmlns:a16="http://schemas.microsoft.com/office/drawing/2014/main" id="{342AC3CA-15F9-43E0-B601-E51B949FB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10641"/>
          <a:stretch/>
        </p:blipFill>
        <p:spPr bwMode="auto">
          <a:xfrm>
            <a:off x="4966901" y="4826006"/>
            <a:ext cx="254074" cy="20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2E3A7A2B-7895-4DAA-B5BF-43FC0CB6605A}"/>
              </a:ext>
            </a:extLst>
          </p:cNvPr>
          <p:cNvSpPr/>
          <p:nvPr/>
        </p:nvSpPr>
        <p:spPr>
          <a:xfrm>
            <a:off x="5231497" y="4781590"/>
            <a:ext cx="3399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800"/>
            </a:pPr>
            <a:r>
              <a:rPr lang="es-PE" sz="1200" dirty="0">
                <a:solidFill>
                  <a:schemeClr val="hlink"/>
                </a:solidFill>
              </a:rPr>
              <a:t>rodrigo.maldonado@pucp.edu.pe</a:t>
            </a:r>
            <a:endParaRPr lang="es-PE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Red neuronal 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164455-21E0-46A9-BD19-96F972CF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02" y="996197"/>
            <a:ext cx="5859195" cy="38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0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Red neuronal 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351C48-172D-4FF0-8540-C698EB595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"/>
          <a:stretch/>
        </p:blipFill>
        <p:spPr>
          <a:xfrm>
            <a:off x="816625" y="1047287"/>
            <a:ext cx="7510750" cy="39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4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Red neuronal 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0813E9-DD20-44E1-8506-FCA8360A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00" y="971588"/>
            <a:ext cx="7714799" cy="40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98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Operaciones lógicas simples con neuronas - </a:t>
            </a:r>
            <a:r>
              <a:rPr lang="es-PE" b="1" dirty="0"/>
              <a:t>AND</a:t>
            </a:r>
            <a:endParaRPr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A06BF7-66AC-424B-B60C-A35F2562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60" y="1006577"/>
            <a:ext cx="6198579" cy="401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Operaciones lógicas simples con neuronas - </a:t>
            </a:r>
            <a:r>
              <a:rPr lang="es-PE" b="1" dirty="0"/>
              <a:t>OR</a:t>
            </a:r>
            <a:endParaRPr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B36AB6-FC95-47BF-897A-2481FC4F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54" y="1031303"/>
            <a:ext cx="6384737" cy="39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88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49" y="331636"/>
            <a:ext cx="91970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Operaciones lógicas simples con neuronas – </a:t>
            </a:r>
            <a:r>
              <a:rPr lang="es-PE" b="1" dirty="0"/>
              <a:t>Negación</a:t>
            </a:r>
            <a:endParaRPr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8D9523-D8B5-4F89-BE05-8331ED473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52"/>
          <a:stretch/>
        </p:blipFill>
        <p:spPr>
          <a:xfrm>
            <a:off x="1287194" y="1769529"/>
            <a:ext cx="6569612" cy="297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2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XOR </a:t>
            </a:r>
            <a:r>
              <a:rPr lang="es-PE" dirty="0" err="1"/>
              <a:t>Problem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1159A8-75D8-4BE5-B19D-23DDCC3BA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694" y="1686920"/>
            <a:ext cx="4030226" cy="2411065"/>
          </a:xfrm>
          <a:prstGeom prst="rect">
            <a:avLst/>
          </a:prstGeom>
        </p:spPr>
      </p:pic>
      <p:pic>
        <p:nvPicPr>
          <p:cNvPr id="1026" name="Picture 2" descr="Figure2">
            <a:extLst>
              <a:ext uri="{FF2B5EF4-FFF2-40B4-BE49-F238E27FC236}">
                <a16:creationId xmlns:a16="http://schemas.microsoft.com/office/drawing/2014/main" id="{2C1655AA-EE5F-41DB-8A5E-924CFE5B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80" y="1686920"/>
            <a:ext cx="3497971" cy="250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XOR </a:t>
            </a:r>
            <a:r>
              <a:rPr lang="es-PE" dirty="0" err="1"/>
              <a:t>Problem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2C7156F-D40A-4114-B2D9-284281B10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1" t="20786" r="13923" b="12593"/>
          <a:stretch/>
        </p:blipFill>
        <p:spPr>
          <a:xfrm>
            <a:off x="801859" y="975358"/>
            <a:ext cx="7337094" cy="37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ctrTitle"/>
          </p:nvPr>
        </p:nvSpPr>
        <p:spPr>
          <a:xfrm>
            <a:off x="311700" y="770366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PE" dirty="0"/>
              <a:t>Redes Neuronales</a:t>
            </a:r>
            <a:br>
              <a:rPr lang="es-PE" dirty="0"/>
            </a:br>
            <a:r>
              <a:rPr lang="es-PE" dirty="0"/>
              <a:t>Aprendizaje</a:t>
            </a:r>
            <a:endParaRPr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A27A3CA-A2C2-4341-9B40-A65E20CB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439" y="3172266"/>
            <a:ext cx="3019121" cy="169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2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Aprendizaje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EE46A2-508C-4F96-9DDD-1DA3E343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72" y="1023276"/>
            <a:ext cx="6794695" cy="39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8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/>
              <a:t>Conceptos generales y pre-procesamiento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>
                <a:solidFill>
                  <a:schemeClr val="bg2"/>
                </a:solidFill>
              </a:rPr>
              <a:t>Árboles de decisión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>
                <a:solidFill>
                  <a:schemeClr val="bg2"/>
                </a:solidFill>
              </a:rPr>
              <a:t>Regresión Lineal y logística</a:t>
            </a:r>
            <a:endParaRPr dirty="0">
              <a:solidFill>
                <a:schemeClr val="bg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/>
              <a:t>SVM, KNN y Naive Bayes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/>
              <a:t>Reducción de dimensionalidad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Métodos ensamblados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Aprendizaje no supervisado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b="1" dirty="0">
                <a:solidFill>
                  <a:srgbClr val="FF0000"/>
                </a:solidFill>
              </a:rPr>
              <a:t>Redes neuronales e introducción a Deep Learning</a:t>
            </a:r>
            <a:endParaRPr b="1" dirty="0">
              <a:solidFill>
                <a:srgbClr val="FF0000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Aprendizaje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5E9E2A-0431-4FF7-8588-90E5DEAAD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1" y="954421"/>
            <a:ext cx="7751298" cy="40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2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Función de costo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54682D-FB53-4852-BB8A-CD999D8A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24" y="1091856"/>
            <a:ext cx="7263752" cy="38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19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Función de costo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7DEFA8-0547-4FA9-9178-4EE680443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22" y="1193228"/>
            <a:ext cx="6404756" cy="38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3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9015180" cy="572700"/>
          </a:xfrm>
        </p:spPr>
        <p:txBody>
          <a:bodyPr/>
          <a:lstStyle/>
          <a:p>
            <a:r>
              <a:rPr lang="es-PE" dirty="0"/>
              <a:t>Redes Neuronales – Forward y Back </a:t>
            </a:r>
            <a:r>
              <a:rPr lang="es-PE" dirty="0" err="1"/>
              <a:t>Propagation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2D7D0C-9590-496E-9650-D1B44F6F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" y="1089505"/>
            <a:ext cx="7617655" cy="38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74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</a:t>
            </a:r>
            <a:r>
              <a:rPr lang="es-PE" dirty="0" err="1"/>
              <a:t>Backpropagation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4C2A51D-C2B9-4862-8F5D-0D3D9731A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" y="1162862"/>
            <a:ext cx="7713918" cy="29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74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Cálculo de la gradiente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DAD357-2E95-4F21-81ED-BE647CB7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90" y="954421"/>
            <a:ext cx="7210620" cy="40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2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Cálculo de la gradiente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0B2883-2E8B-4593-A262-82843A7C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88" y="954421"/>
            <a:ext cx="6415864" cy="38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5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</a:t>
            </a:r>
            <a:r>
              <a:rPr lang="es-PE" dirty="0" err="1"/>
              <a:t>Backpropagation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018326-763E-4987-BF1C-AD53516C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10" y="1050904"/>
            <a:ext cx="6532014" cy="39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10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</a:t>
            </a:r>
            <a:r>
              <a:rPr lang="es-PE" dirty="0" err="1"/>
              <a:t>Backpropagation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638FD6-6C52-4ACF-BBFA-A984679A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1163283"/>
            <a:ext cx="7505114" cy="35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30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</a:t>
            </a:r>
            <a:r>
              <a:rPr lang="es-PE" dirty="0" err="1"/>
              <a:t>Backpropagation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465A09-179B-4D8A-ACD5-26CED5F9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0" y="1069669"/>
            <a:ext cx="6740460" cy="40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7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ctrTitle"/>
          </p:nvPr>
        </p:nvSpPr>
        <p:spPr>
          <a:xfrm>
            <a:off x="311700" y="1762139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PE" dirty="0"/>
              <a:t>Redes Neuronales</a:t>
            </a:r>
            <a:br>
              <a:rPr lang="es-PE" dirty="0"/>
            </a:br>
            <a:r>
              <a:rPr lang="es-PE" dirty="0"/>
              <a:t>Representación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294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20" y="381721"/>
            <a:ext cx="8520600" cy="572700"/>
          </a:xfrm>
        </p:spPr>
        <p:txBody>
          <a:bodyPr/>
          <a:lstStyle/>
          <a:p>
            <a:r>
              <a:rPr lang="es-PE" dirty="0"/>
              <a:t>Redes Neuronales – </a:t>
            </a:r>
            <a:r>
              <a:rPr lang="es-PE" dirty="0" err="1"/>
              <a:t>Backpropagation</a:t>
            </a:r>
            <a:endParaRPr lang="es-PE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B367836-C18C-4D82-BA19-3D8427A0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92" y="1233487"/>
            <a:ext cx="5940415" cy="3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53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Ventajas y desventajas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8F0C558-A1BA-4B37-A39A-55C11900FC51}"/>
              </a:ext>
            </a:extLst>
          </p:cNvPr>
          <p:cNvSpPr/>
          <p:nvPr/>
        </p:nvSpPr>
        <p:spPr>
          <a:xfrm>
            <a:off x="311700" y="1159045"/>
            <a:ext cx="874086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/>
              <a:t>Ventajas: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Aprendizaje adaptativo: aprendizaje basado en un entrenamiento o en una experiencia inicial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Tolerancia a fallos: la corrupción de una o más neuronas de la ANN no impide que genere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Paralelización: los cálculos neuronales pueden ser realizados en paralelo, pero se requiere el hardware correcto (</a:t>
            </a:r>
            <a:r>
              <a:rPr lang="es-PE" dirty="0" err="1"/>
              <a:t>ejm</a:t>
            </a:r>
            <a:r>
              <a:rPr lang="es-PE" dirty="0"/>
              <a:t>: GPU)</a:t>
            </a:r>
          </a:p>
          <a:p>
            <a:endParaRPr lang="es-PE" dirty="0"/>
          </a:p>
          <a:p>
            <a:r>
              <a:rPr lang="es-PE" b="1" dirty="0"/>
              <a:t>Desventajas: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Requieren de mucha data de entrenamiento (miles o millones)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Efecto “Black Box”. Los datos entran en la caja negra y se obtienen las predicciones, pero no se revela normalmente la naturaleza de las relaciones entre las variables independientes y dependientes.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Los procesos son muy largos y costosos computacionalmente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Requieren la definición de la arquitectura de la red así como muchos </a:t>
            </a:r>
            <a:r>
              <a:rPr lang="es-PE" dirty="0" err="1"/>
              <a:t>hiperparámetros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66065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ctrTitle"/>
          </p:nvPr>
        </p:nvSpPr>
        <p:spPr>
          <a:xfrm>
            <a:off x="311700" y="1762139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PE" dirty="0"/>
              <a:t>Otros enfoques</a:t>
            </a:r>
            <a:br>
              <a:rPr lang="es-PE" dirty="0"/>
            </a:br>
            <a:r>
              <a:rPr lang="es-PE" dirty="0"/>
              <a:t>de aprendizaje de máquina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060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Deep </a:t>
            </a:r>
            <a:r>
              <a:rPr lang="es-PE" dirty="0" err="1"/>
              <a:t>learning</a:t>
            </a:r>
            <a:endParaRPr dirty="0"/>
          </a:p>
        </p:txBody>
      </p:sp>
      <p:sp>
        <p:nvSpPr>
          <p:cNvPr id="108" name="Google Shape;108;p27"/>
          <p:cNvSpPr txBox="1"/>
          <p:nvPr/>
        </p:nvSpPr>
        <p:spPr>
          <a:xfrm>
            <a:off x="143850" y="991050"/>
            <a:ext cx="88563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800"/>
            </a:pPr>
            <a:r>
              <a:rPr lang="es-ES" altLang="es-PE" sz="1800" dirty="0">
                <a:solidFill>
                  <a:schemeClr val="dk2"/>
                </a:solidFill>
              </a:rPr>
              <a:t>Es una clase de algoritmos que usa </a:t>
            </a:r>
            <a:r>
              <a:rPr lang="es-ES" altLang="es-PE" sz="1800" b="1" dirty="0">
                <a:solidFill>
                  <a:schemeClr val="dk2"/>
                </a:solidFill>
              </a:rPr>
              <a:t>varias capas </a:t>
            </a:r>
            <a:r>
              <a:rPr lang="es-ES" altLang="es-PE" sz="1800" dirty="0">
                <a:solidFill>
                  <a:schemeClr val="dk2"/>
                </a:solidFill>
              </a:rPr>
              <a:t>para </a:t>
            </a:r>
            <a:r>
              <a:rPr lang="es-ES" altLang="es-PE" sz="1800" b="1" dirty="0">
                <a:solidFill>
                  <a:schemeClr val="dk2"/>
                </a:solidFill>
              </a:rPr>
              <a:t>extraer progresivamente características de nivel superior de la entrada sin formato</a:t>
            </a:r>
            <a:r>
              <a:rPr lang="es-ES" altLang="es-PE" sz="1800" dirty="0">
                <a:solidFill>
                  <a:schemeClr val="dk2"/>
                </a:solidFill>
              </a:rPr>
              <a:t>. Por ejemplo, en el procesamiento de imágenes, las capas inferiores pueden identificar bordes, mientras que las capas superiores pueden identificar los conceptos relevantes para un ser humano, como dígitos, letras o caras. </a:t>
            </a:r>
          </a:p>
          <a:p>
            <a:pPr lvl="0">
              <a:buSzPts val="1800"/>
            </a:pPr>
            <a:endParaRPr lang="es-PE" sz="1800" dirty="0">
              <a:solidFill>
                <a:schemeClr val="dk2"/>
              </a:solidFill>
            </a:endParaRPr>
          </a:p>
          <a:p>
            <a:pPr lvl="0">
              <a:buSzPts val="1800"/>
            </a:pPr>
            <a:endParaRPr lang="es-PE"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1800"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Picture 4" descr="Resultado de imagen para deep learning mnist features">
            <a:extLst>
              <a:ext uri="{FF2B5EF4-FFF2-40B4-BE49-F238E27FC236}">
                <a16:creationId xmlns:a16="http://schemas.microsoft.com/office/drawing/2014/main" id="{5C6B3C8F-EFDE-4DB8-A21F-CF21C877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/>
          <a:stretch/>
        </p:blipFill>
        <p:spPr bwMode="auto">
          <a:xfrm>
            <a:off x="143850" y="2571750"/>
            <a:ext cx="48745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deep learning mnist features learned">
            <a:extLst>
              <a:ext uri="{FF2B5EF4-FFF2-40B4-BE49-F238E27FC236}">
                <a16:creationId xmlns:a16="http://schemas.microsoft.com/office/drawing/2014/main" id="{6C98C8E2-3440-4CE9-B6D6-658F8305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800" y="2385321"/>
            <a:ext cx="4039350" cy="268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75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Deep </a:t>
            </a:r>
            <a:r>
              <a:rPr lang="es-PE" dirty="0" err="1"/>
              <a:t>learning</a:t>
            </a:r>
            <a:endParaRPr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BDC6BB7-4B31-47BF-BBAB-D3D712988135}"/>
              </a:ext>
            </a:extLst>
          </p:cNvPr>
          <p:cNvSpPr/>
          <p:nvPr/>
        </p:nvSpPr>
        <p:spPr>
          <a:xfrm>
            <a:off x="4404150" y="4450755"/>
            <a:ext cx="3422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800">
                <a:hlinkClick r:id="rId3"/>
              </a:rPr>
              <a:t>https://towardsdatascience.com/yolo-v3-object-detection-53fb7d3bfe6b</a:t>
            </a:r>
            <a:endParaRPr lang="es-PE" sz="8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F26E237-6F35-402B-B279-492E0D4F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21" y="1297359"/>
            <a:ext cx="5535637" cy="30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35CBF36-9DB7-43DF-B50F-23381C12B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50" y="2067950"/>
            <a:ext cx="2991342" cy="20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2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Deep </a:t>
            </a:r>
            <a:r>
              <a:rPr lang="es-PE" dirty="0" err="1"/>
              <a:t>learning</a:t>
            </a:r>
            <a:endParaRPr dirty="0"/>
          </a:p>
        </p:txBody>
      </p:sp>
      <p:pic>
        <p:nvPicPr>
          <p:cNvPr id="6" name="Elementos multimedia en línea 3" title="Teaser -- Synthesizing Obama: Learning Lip Sync from Audio">
            <a:hlinkClick r:id="" action="ppaction://media"/>
            <a:extLst>
              <a:ext uri="{FF2B5EF4-FFF2-40B4-BE49-F238E27FC236}">
                <a16:creationId xmlns:a16="http://schemas.microsoft.com/office/drawing/2014/main" id="{B4607A91-3CC6-4A87-BEFE-CB5440F6FC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5290" y="1807699"/>
            <a:ext cx="4003402" cy="21852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20F4D5B-6CAE-488E-B22D-83FDC9A16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10" y="1039780"/>
            <a:ext cx="3034024" cy="37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1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Aprendizaje por Refuerzo</a:t>
            </a:r>
            <a:endParaRPr dirty="0"/>
          </a:p>
        </p:txBody>
      </p:sp>
      <p:sp>
        <p:nvSpPr>
          <p:cNvPr id="108" name="Google Shape;108;p27"/>
          <p:cNvSpPr txBox="1"/>
          <p:nvPr/>
        </p:nvSpPr>
        <p:spPr>
          <a:xfrm>
            <a:off x="143850" y="956980"/>
            <a:ext cx="8856300" cy="1060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s-PE" sz="1800" dirty="0">
                <a:solidFill>
                  <a:schemeClr val="dk2"/>
                </a:solidFill>
              </a:rPr>
              <a:t>Es el problema abordado por un agente que tiene la tarea de aprender una conducta por medio de interacciones de prueba y error con un entorno dinámico. (</a:t>
            </a:r>
            <a:r>
              <a:rPr lang="es-PE" sz="1800" dirty="0" err="1">
                <a:solidFill>
                  <a:schemeClr val="dk2"/>
                </a:solidFill>
              </a:rPr>
              <a:t>Kaelbling</a:t>
            </a:r>
            <a:r>
              <a:rPr lang="es-PE" sz="1800" dirty="0">
                <a:solidFill>
                  <a:schemeClr val="dk2"/>
                </a:solidFill>
              </a:rPr>
              <a:t> 1996)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96713E-87FC-48EC-94D0-E5A8AD11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11" y="2017474"/>
            <a:ext cx="3693576" cy="2442094"/>
          </a:xfrm>
          <a:prstGeom prst="rect">
            <a:avLst/>
          </a:prstGeom>
        </p:spPr>
      </p:pic>
      <p:sp>
        <p:nvSpPr>
          <p:cNvPr id="7" name="Google Shape;108;p27">
            <a:extLst>
              <a:ext uri="{FF2B5EF4-FFF2-40B4-BE49-F238E27FC236}">
                <a16:creationId xmlns:a16="http://schemas.microsoft.com/office/drawing/2014/main" id="{38B652D2-A1D7-4576-A650-16774C059F70}"/>
              </a:ext>
            </a:extLst>
          </p:cNvPr>
          <p:cNvSpPr txBox="1"/>
          <p:nvPr/>
        </p:nvSpPr>
        <p:spPr>
          <a:xfrm>
            <a:off x="200891" y="1848661"/>
            <a:ext cx="513387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2"/>
                </a:solidFill>
              </a:rPr>
              <a:t>Es otra clase de problema, adicional al aprendizaje supervisado y no supervisado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2"/>
                </a:solidFill>
              </a:rPr>
              <a:t>En cada interacción, el agente percibe una indicación del estado actual de su entorno y elige un acción. 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2"/>
                </a:solidFill>
              </a:rPr>
              <a:t>Esta acción altera el estado del entorno, cuyo valor es transmitido al agente como una señal de refuerzo. 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chemeClr val="dk2"/>
                </a:solidFill>
              </a:rPr>
              <a:t>El agente tiene como tarea aprender las acciones que maximicen la suma total de las señales de refuerzo. </a:t>
            </a:r>
            <a:endParaRPr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89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Aprendizaje por Refuerzo - </a:t>
            </a:r>
            <a:r>
              <a:rPr lang="es-PE" dirty="0" err="1"/>
              <a:t>DeepMind</a:t>
            </a:r>
            <a:endParaRPr dirty="0"/>
          </a:p>
        </p:txBody>
      </p:sp>
      <p:pic>
        <p:nvPicPr>
          <p:cNvPr id="4" name="Elementos multimedia en línea 3" title="Google'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1E2F52ED-20C5-4BEE-B611-E581255B6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43819" y="1067660"/>
            <a:ext cx="6656362" cy="37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Aprendizaje por Refuerzo - </a:t>
            </a:r>
            <a:r>
              <a:rPr lang="es-PE" dirty="0" err="1"/>
              <a:t>AlphaStar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3F818C-9DC2-40FD-9D92-DEA1FFAAE0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4" y="1015512"/>
            <a:ext cx="6989298" cy="393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55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e4a07c9b3_1_128"/>
          <p:cNvSpPr txBox="1">
            <a:spLocks noGrp="1"/>
          </p:cNvSpPr>
          <p:nvPr>
            <p:ph type="ctrTitle"/>
          </p:nvPr>
        </p:nvSpPr>
        <p:spPr>
          <a:xfrm>
            <a:off x="-1051767" y="866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Let’s code</a:t>
            </a:r>
            <a:endParaRPr/>
          </a:p>
        </p:txBody>
      </p:sp>
      <p:pic>
        <p:nvPicPr>
          <p:cNvPr id="351" name="Google Shape;351;g5e4a07c9b3_1_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6952" y="1488675"/>
            <a:ext cx="2166125" cy="21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365762" y="404177"/>
            <a:ext cx="82494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Algunas aplicaciones actuales</a:t>
            </a:r>
            <a:endParaRPr dirty="0"/>
          </a:p>
        </p:txBody>
      </p:sp>
      <p:pic>
        <p:nvPicPr>
          <p:cNvPr id="3076" name="Picture 4" descr="Examples of Photo Colorization">
            <a:extLst>
              <a:ext uri="{FF2B5EF4-FFF2-40B4-BE49-F238E27FC236}">
                <a16:creationId xmlns:a16="http://schemas.microsoft.com/office/drawing/2014/main" id="{5892DA9B-AF89-424D-8F98-F1F78B74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39" y="1176101"/>
            <a:ext cx="3041809" cy="17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0D94A24-4971-43A6-AB5A-7988DA116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432" y="1210079"/>
            <a:ext cx="3134631" cy="1693707"/>
          </a:xfrm>
          <a:prstGeom prst="rect">
            <a:avLst/>
          </a:prstGeom>
        </p:spPr>
      </p:pic>
      <p:pic>
        <p:nvPicPr>
          <p:cNvPr id="3082" name="Picture 10" descr="Example of Neural Style Transfer from Famous Artworks to a Photograph">
            <a:extLst>
              <a:ext uri="{FF2B5EF4-FFF2-40B4-BE49-F238E27FC236}">
                <a16:creationId xmlns:a16="http://schemas.microsoft.com/office/drawing/2014/main" id="{E78F873C-1922-47E3-A278-883B87CC1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0"/>
          <a:stretch/>
        </p:blipFill>
        <p:spPr bwMode="auto">
          <a:xfrm>
            <a:off x="794889" y="3253505"/>
            <a:ext cx="3777111" cy="14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lementos multimedia en línea 3" title="Teaser -- Synthesizing Obama: Learning Lip Sync from Audio">
            <a:hlinkClick r:id="" action="ppaction://media"/>
            <a:extLst>
              <a:ext uri="{FF2B5EF4-FFF2-40B4-BE49-F238E27FC236}">
                <a16:creationId xmlns:a16="http://schemas.microsoft.com/office/drawing/2014/main" id="{C970F9BC-5CBF-4CF6-9D1B-F7CDBE3C1C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900432" y="3140905"/>
            <a:ext cx="3134631" cy="1711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357" name="Google Shape;357;p58"/>
          <p:cNvSpPr/>
          <p:nvPr/>
        </p:nvSpPr>
        <p:spPr>
          <a:xfrm>
            <a:off x="311700" y="1017725"/>
            <a:ext cx="8832300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</a:rPr>
              <a:t>30 Amazing applications of Deep Learning 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Standford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Machine Learning by Andrew NG [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Hands-On Machine Learning with </a:t>
            </a:r>
            <a:r>
              <a:rPr lang="en-US" dirty="0" err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Scikit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-Learn and TensorFlow (2da </a:t>
            </a:r>
            <a:r>
              <a:rPr lang="en-US" dirty="0" err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Edición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– </a:t>
            </a:r>
            <a:r>
              <a:rPr lang="en-US" dirty="0" err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O’Really</a:t>
            </a:r>
            <a:endParaRPr lang="en-US" dirty="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</a:rPr>
              <a:t>Neural Networks 6: solving XOR with a hidden layer [</a:t>
            </a:r>
            <a:r>
              <a:rPr lang="en-US" dirty="0">
                <a:highlight>
                  <a:srgbClr val="FFFFFF"/>
                </a:highlight>
                <a:hlinkClick r:id="rId5"/>
              </a:rPr>
              <a:t>Link</a:t>
            </a:r>
            <a:r>
              <a:rPr lang="en-US" dirty="0">
                <a:highlight>
                  <a:srgbClr val="FFFFFF"/>
                </a:highlight>
              </a:rPr>
              <a:t>]</a:t>
            </a: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-PE" dirty="0">
                <a:highlight>
                  <a:srgbClr val="FFFFFF"/>
                </a:highlight>
              </a:rPr>
              <a:t>3Blue1Brown: ¿Pero qué "es" una Red neuronal? | Aprendizaje profundo, Capítulo 1 [</a:t>
            </a:r>
            <a:r>
              <a:rPr lang="es-PE" dirty="0">
                <a:highlight>
                  <a:srgbClr val="FFFFFF"/>
                </a:highlight>
                <a:hlinkClick r:id="rId6"/>
              </a:rPr>
              <a:t>Link</a:t>
            </a:r>
            <a:r>
              <a:rPr lang="es-PE" dirty="0">
                <a:highlight>
                  <a:srgbClr val="FFFFFF"/>
                </a:highlight>
              </a:rPr>
              <a:t>]</a:t>
            </a:r>
            <a:endParaRPr lang="es-PE" u="sng" dirty="0">
              <a:highlight>
                <a:srgbClr val="FFFFFF"/>
              </a:highlight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-PE" dirty="0">
                <a:highlight>
                  <a:srgbClr val="FFFFFF"/>
                </a:highlight>
              </a:rPr>
              <a:t>3Blue1Brown: </a:t>
            </a:r>
            <a:r>
              <a:rPr lang="es-PE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</a:rPr>
              <a:t>Descenso de gradiente, es como las redes neuronales aprenden | Aprendizaje profundo, Capítulo 2 [</a:t>
            </a:r>
            <a:r>
              <a:rPr lang="es-PE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hlinkClick r:id="rId7"/>
              </a:rPr>
              <a:t>Link</a:t>
            </a:r>
            <a:r>
              <a:rPr lang="es-PE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</a:rPr>
              <a:t>]</a:t>
            </a:r>
            <a:endParaRPr lang="es-PE" u="sng" dirty="0">
              <a:highlight>
                <a:srgbClr val="FFFFFF"/>
              </a:highlight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-PE" dirty="0">
                <a:highlight>
                  <a:srgbClr val="FFFFFF"/>
                </a:highlight>
              </a:rPr>
              <a:t>3Blue1Brown: ¿Qué es la </a:t>
            </a:r>
            <a:r>
              <a:rPr lang="es-PE" dirty="0" err="1">
                <a:highlight>
                  <a:srgbClr val="FFFFFF"/>
                </a:highlight>
              </a:rPr>
              <a:t>retropropagación</a:t>
            </a:r>
            <a:r>
              <a:rPr lang="es-PE" dirty="0">
                <a:highlight>
                  <a:srgbClr val="FFFFFF"/>
                </a:highlight>
              </a:rPr>
              <a:t> y qué hace en realidad? | Aprendizaje profundo, Capítulo 3 [</a:t>
            </a:r>
            <a:r>
              <a:rPr lang="es-PE" dirty="0">
                <a:highlight>
                  <a:srgbClr val="FFFFFF"/>
                </a:highlight>
                <a:hlinkClick r:id="rId8"/>
              </a:rPr>
              <a:t>Link</a:t>
            </a:r>
            <a:r>
              <a:rPr lang="es-PE" dirty="0">
                <a:highlight>
                  <a:srgbClr val="FFFFFF"/>
                </a:highlight>
              </a:rPr>
              <a:t>]</a:t>
            </a:r>
            <a:endParaRPr lang="es-PE" u="sng" dirty="0">
              <a:highlight>
                <a:srgbClr val="FFFFFF"/>
              </a:highlight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s-PE" dirty="0">
                <a:highlight>
                  <a:srgbClr val="FFFFFF"/>
                </a:highlight>
              </a:rPr>
              <a:t>3Blue1Brown: </a:t>
            </a:r>
            <a:r>
              <a:rPr lang="es-PE" dirty="0" err="1">
                <a:highlight>
                  <a:srgbClr val="FFFFFF"/>
                </a:highlight>
              </a:rPr>
              <a:t>Retropropagación</a:t>
            </a:r>
            <a:r>
              <a:rPr lang="es-PE" dirty="0">
                <a:highlight>
                  <a:srgbClr val="FFFFFF"/>
                </a:highlight>
              </a:rPr>
              <a:t> cálculo | Apéndice para el aprendizaje profundo Capítulo 3 [</a:t>
            </a:r>
            <a:r>
              <a:rPr lang="es-PE" dirty="0">
                <a:highlight>
                  <a:srgbClr val="FFFFFF"/>
                </a:highlight>
                <a:hlinkClick r:id="rId9"/>
              </a:rPr>
              <a:t>Link</a:t>
            </a:r>
            <a:r>
              <a:rPr lang="es-PE" dirty="0">
                <a:highlight>
                  <a:srgbClr val="FFFFFF"/>
                </a:highlight>
              </a:rPr>
              <a:t>]</a:t>
            </a:r>
            <a:endParaRPr lang="es-PE" u="sng" dirty="0">
              <a:highlight>
                <a:srgbClr val="FFFFFF"/>
              </a:highlight>
              <a:hlinkClick r:id="rId10"/>
            </a:endParaRP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</a:rPr>
              <a:t>Neural Networks and Deep Learning [</a:t>
            </a:r>
            <a:r>
              <a:rPr lang="en-US" dirty="0">
                <a:highlight>
                  <a:srgbClr val="FFFFFF"/>
                </a:highlight>
                <a:hlinkClick r:id="rId10"/>
              </a:rPr>
              <a:t>Link</a:t>
            </a:r>
            <a:r>
              <a:rPr lang="en-US" dirty="0">
                <a:highlight>
                  <a:srgbClr val="FFFFFF"/>
                </a:highlight>
              </a:rPr>
              <a:t>] 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s-PE" dirty="0">
                <a:highlight>
                  <a:srgbClr val="FFFFFF"/>
                </a:highlight>
              </a:rPr>
              <a:t>¿Qué es una Red Neuronal? Parte 3.5 : Las Matemáticas de </a:t>
            </a:r>
            <a:r>
              <a:rPr lang="es-PE" dirty="0" err="1">
                <a:highlight>
                  <a:srgbClr val="FFFFFF"/>
                </a:highlight>
              </a:rPr>
              <a:t>Backpropagation</a:t>
            </a:r>
            <a:r>
              <a:rPr lang="es-PE" dirty="0">
                <a:highlight>
                  <a:srgbClr val="FFFFFF"/>
                </a:highlight>
              </a:rPr>
              <a:t> | </a:t>
            </a:r>
            <a:r>
              <a:rPr lang="es-PE" dirty="0" err="1">
                <a:highlight>
                  <a:srgbClr val="FFFFFF"/>
                </a:highlight>
              </a:rPr>
              <a:t>DotCSV</a:t>
            </a:r>
            <a:r>
              <a:rPr lang="en-US" dirty="0">
                <a:highlight>
                  <a:srgbClr val="FFFFFF"/>
                </a:highlight>
              </a:rPr>
              <a:t> [</a:t>
            </a:r>
            <a:r>
              <a:rPr lang="en-US" dirty="0">
                <a:highlight>
                  <a:srgbClr val="FFFFFF"/>
                </a:highlight>
                <a:hlinkClick r:id="rId11"/>
              </a:rPr>
              <a:t>Link</a:t>
            </a:r>
            <a:r>
              <a:rPr lang="en-US" dirty="0">
                <a:highlight>
                  <a:srgbClr val="FFFFFF"/>
                </a:highlight>
              </a:rPr>
              <a:t>]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</a:rPr>
              <a:t>Backpropagation: Understanding How to Update ANNs Weights Step-by-Step [</a:t>
            </a:r>
            <a:r>
              <a:rPr lang="en-US" dirty="0">
                <a:highlight>
                  <a:srgbClr val="FFFFFF"/>
                </a:highlight>
                <a:hlinkClick r:id="rId12"/>
              </a:rPr>
              <a:t>Link</a:t>
            </a:r>
            <a:r>
              <a:rPr lang="en-US" dirty="0">
                <a:highlight>
                  <a:srgbClr val="FFFFFF"/>
                </a:highlight>
              </a:rPr>
              <a:t>]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</a:rPr>
              <a:t>Synthesizing Obama: Learning Lip Sync from Audio [</a:t>
            </a:r>
            <a:r>
              <a:rPr lang="en-US" dirty="0">
                <a:highlight>
                  <a:srgbClr val="FFFFFF"/>
                </a:highlight>
                <a:hlinkClick r:id="rId13"/>
              </a:rPr>
              <a:t>Link</a:t>
            </a:r>
            <a:r>
              <a:rPr lang="en-US" dirty="0">
                <a:highlight>
                  <a:srgbClr val="FFFFFF"/>
                </a:highlight>
              </a:rPr>
              <a:t>]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s-PE" dirty="0">
                <a:highlight>
                  <a:srgbClr val="FFFFFF"/>
                </a:highlight>
              </a:rPr>
              <a:t>YOLOv3: </a:t>
            </a:r>
            <a:r>
              <a:rPr lang="es-PE" dirty="0" err="1">
                <a:highlight>
                  <a:srgbClr val="FFFFFF"/>
                </a:highlight>
              </a:rPr>
              <a:t>An</a:t>
            </a:r>
            <a:r>
              <a:rPr lang="es-PE" dirty="0">
                <a:highlight>
                  <a:srgbClr val="FFFFFF"/>
                </a:highlight>
              </a:rPr>
              <a:t> Incremental </a:t>
            </a:r>
            <a:r>
              <a:rPr lang="es-PE" dirty="0" err="1">
                <a:highlight>
                  <a:srgbClr val="FFFFFF"/>
                </a:highlight>
              </a:rPr>
              <a:t>Improvement</a:t>
            </a:r>
            <a:r>
              <a:rPr lang="es-PE" dirty="0">
                <a:highlight>
                  <a:srgbClr val="FFFFFF"/>
                </a:highlight>
              </a:rPr>
              <a:t> </a:t>
            </a:r>
            <a:r>
              <a:rPr lang="en-US" dirty="0">
                <a:highlight>
                  <a:srgbClr val="FFFFFF"/>
                </a:highlight>
              </a:rPr>
              <a:t>[</a:t>
            </a:r>
            <a:r>
              <a:rPr lang="en-US" dirty="0">
                <a:highlight>
                  <a:srgbClr val="FFFFFF"/>
                </a:highlight>
                <a:hlinkClick r:id="rId14"/>
              </a:rPr>
              <a:t>Link</a:t>
            </a:r>
            <a:r>
              <a:rPr lang="en-US" dirty="0">
                <a:highlight>
                  <a:srgbClr val="FFFFFF"/>
                </a:highlight>
              </a:rPr>
              <a:t>]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DeepMind: Producing flexible </a:t>
            </a:r>
            <a:r>
              <a:rPr lang="en-US" dirty="0" err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behaviours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simulated environments [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5"/>
              </a:rPr>
              <a:t>Link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] 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DeepMind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</a:rPr>
              <a:t>: Mastering the Real-Time Strategy Game StarCraft II </a:t>
            </a:r>
            <a:r>
              <a:rPr lang="es-PE" dirty="0">
                <a:uFill>
                  <a:noFill/>
                </a:uFill>
              </a:rPr>
              <a:t>[</a:t>
            </a:r>
            <a:r>
              <a:rPr lang="es-PE" dirty="0">
                <a:uFill>
                  <a:noFill/>
                </a:uFill>
                <a:hlinkClick r:id="rId16"/>
              </a:rPr>
              <a:t>Link</a:t>
            </a:r>
            <a:r>
              <a:rPr lang="es-PE" dirty="0">
                <a:uFill>
                  <a:noFill/>
                </a:uFill>
              </a:rPr>
              <a:t>]</a:t>
            </a:r>
            <a:endParaRPr lang="es-PE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>
            <a:spLocks noGrp="1"/>
          </p:cNvSpPr>
          <p:nvPr>
            <p:ph type="title"/>
          </p:nvPr>
        </p:nvSpPr>
        <p:spPr>
          <a:xfrm>
            <a:off x="3128962" y="2153540"/>
            <a:ext cx="2886075" cy="83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4400"/>
              <a:t>GRACIAS!</a:t>
            </a:r>
            <a:endParaRPr sz="4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E86C0-866C-4805-9330-81CD54D9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Redes Neuronales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8F0C558-A1BA-4B37-A39A-55C11900FC51}"/>
              </a:ext>
            </a:extLst>
          </p:cNvPr>
          <p:cNvSpPr/>
          <p:nvPr/>
        </p:nvSpPr>
        <p:spPr>
          <a:xfrm>
            <a:off x="274320" y="1374488"/>
            <a:ext cx="85953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cuantos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hidden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layers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? mejor valor?</a:t>
            </a:r>
          </a:p>
          <a:p>
            <a:pPr fontAlgn="base">
              <a:buFont typeface="+mj-lt"/>
              <a:buAutoNum type="arabicPeriod"/>
            </a:pP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cuantas neuronas? mejor valor?</a:t>
            </a:r>
          </a:p>
          <a:p>
            <a:pPr fontAlgn="base">
              <a:buFont typeface="+mj-lt"/>
              <a:buAutoNum type="arabicPeriod"/>
            </a:pP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que es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bias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? para que sirve?</a:t>
            </a:r>
          </a:p>
          <a:p>
            <a:pPr fontAlgn="base">
              <a:buFont typeface="+mj-lt"/>
              <a:buAutoNum type="arabicPeriod"/>
            </a:pP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que es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activation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function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? para que sirve? (empezar con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sigmoid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, explicar otras activaciones como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softmax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relu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, , usado por inspiraciones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biologicas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 de neuronas activas y no activas frente a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estimulos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) </a:t>
            </a:r>
          </a:p>
          <a:p>
            <a:pPr fontAlgn="base">
              <a:buFont typeface="+mj-lt"/>
              <a:buAutoNum type="arabicPeriod"/>
            </a:pP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learning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rate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? mejor valor?</a:t>
            </a:r>
          </a:p>
          <a:p>
            <a:pPr fontAlgn="base">
              <a:buFont typeface="+mj-lt"/>
              <a:buAutoNum type="arabicPeriod"/>
            </a:pP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batch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size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epoch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? idea y diferencia</a:t>
            </a:r>
          </a:p>
          <a:p>
            <a:pPr fontAlgn="base">
              <a:buFont typeface="+mj-lt"/>
              <a:buAutoNum type="arabicPeriod"/>
            </a:pP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momentum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? mejor valor? para que sirve?</a:t>
            </a:r>
          </a:p>
          <a:p>
            <a:pPr fontAlgn="base">
              <a:buFont typeface="+mj-lt"/>
              <a:buAutoNum type="arabicPeriod"/>
            </a:pP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optimizador(es)? para que sirven? (empezar con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sgd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, indicar que existen otros como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adam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rmsprop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)</a:t>
            </a:r>
          </a:p>
          <a:p>
            <a:pPr fontAlgn="base">
              <a:buFont typeface="+mj-lt"/>
              <a:buAutoNum type="arabicPeriod"/>
            </a:pP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losses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? para que sirven? (empezar con MSE y MAE,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crossentropy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 y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binary-crossentropy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, indicar que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tambien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 existen otros como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cosine_proximity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)</a:t>
            </a:r>
          </a:p>
          <a:p>
            <a:pPr fontAlgn="base">
              <a:buFont typeface="+mj-lt"/>
              <a:buAutoNum type="arabicPeriod"/>
            </a:pP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Limitaciones: data, poder computacional, tiempo</a:t>
            </a:r>
          </a:p>
          <a:p>
            <a:pPr fontAlgn="base">
              <a:buFont typeface="+mj-lt"/>
              <a:buAutoNum type="arabicPeriod"/>
            </a:pP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Deep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learning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 vs machine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learning</a:t>
            </a:r>
            <a:endParaRPr lang="es-PE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Keras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 (dense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layer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,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tambien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 hay otras </a:t>
            </a:r>
            <a:r>
              <a:rPr lang="es-PE" dirty="0" err="1">
                <a:solidFill>
                  <a:srgbClr val="595959"/>
                </a:solidFill>
                <a:latin typeface="Arial" panose="020B0604020202020204" pitchFamily="34" charset="0"/>
              </a:rPr>
              <a:t>layers</a:t>
            </a:r>
            <a:r>
              <a:rPr lang="es-PE" dirty="0">
                <a:solidFill>
                  <a:srgbClr val="595959"/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412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365762" y="404177"/>
            <a:ext cx="82494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Línea cronológica</a:t>
            </a:r>
            <a:endParaRPr dirty="0"/>
          </a:p>
        </p:txBody>
      </p:sp>
      <p:pic>
        <p:nvPicPr>
          <p:cNvPr id="1026" name="Picture 2" descr="Resultado de imagen para artificial neural network timeline">
            <a:extLst>
              <a:ext uri="{FF2B5EF4-FFF2-40B4-BE49-F238E27FC236}">
                <a16:creationId xmlns:a16="http://schemas.microsoft.com/office/drawing/2014/main" id="{582D6D98-311E-42BA-988B-D8B3DFB29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5" y="968798"/>
            <a:ext cx="8180363" cy="384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4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Neurona Biológica </a:t>
            </a:r>
            <a:endParaRPr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E790D3A-482F-4A42-AD79-3C4FDECAC5D4}"/>
              </a:ext>
            </a:extLst>
          </p:cNvPr>
          <p:cNvGrpSpPr/>
          <p:nvPr/>
        </p:nvGrpSpPr>
        <p:grpSpPr>
          <a:xfrm>
            <a:off x="137793" y="1017991"/>
            <a:ext cx="6955227" cy="3921528"/>
            <a:chOff x="625510" y="1039092"/>
            <a:chExt cx="6955227" cy="392152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3D41E75-4457-4999-A90A-E9491FF5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7562" y="1122045"/>
              <a:ext cx="6353175" cy="3838575"/>
            </a:xfrm>
            <a:prstGeom prst="rect">
              <a:avLst/>
            </a:prstGeom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516A540-E35A-4D27-A604-8A00B9AF02A5}"/>
                </a:ext>
              </a:extLst>
            </p:cNvPr>
            <p:cNvSpPr/>
            <p:nvPr/>
          </p:nvSpPr>
          <p:spPr>
            <a:xfrm>
              <a:off x="3221501" y="3938954"/>
              <a:ext cx="865163" cy="4501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C2D7E78F-C696-475F-B322-AF2BF8DFF772}"/>
                </a:ext>
              </a:extLst>
            </p:cNvPr>
            <p:cNvSpPr/>
            <p:nvPr/>
          </p:nvSpPr>
          <p:spPr>
            <a:xfrm>
              <a:off x="1390357" y="2065606"/>
              <a:ext cx="865163" cy="4501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A81B9CEB-C244-4A5E-B692-16247ACBC6E8}"/>
                </a:ext>
              </a:extLst>
            </p:cNvPr>
            <p:cNvSpPr/>
            <p:nvPr/>
          </p:nvSpPr>
          <p:spPr>
            <a:xfrm>
              <a:off x="3678701" y="1334086"/>
              <a:ext cx="865163" cy="4501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577AE65-67D5-4226-8E62-D4BCD1190E5F}"/>
                </a:ext>
              </a:extLst>
            </p:cNvPr>
            <p:cNvSpPr txBox="1"/>
            <p:nvPr/>
          </p:nvSpPr>
          <p:spPr>
            <a:xfrm>
              <a:off x="3989789" y="4235231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b="1" dirty="0">
                  <a:solidFill>
                    <a:srgbClr val="0070C0"/>
                  </a:solidFill>
                </a:rPr>
                <a:t>Input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B25F085-C95A-432A-B504-D1AABA44FF24}"/>
                </a:ext>
              </a:extLst>
            </p:cNvPr>
            <p:cNvSpPr txBox="1"/>
            <p:nvPr/>
          </p:nvSpPr>
          <p:spPr>
            <a:xfrm>
              <a:off x="4113043" y="1039092"/>
              <a:ext cx="769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b="1" dirty="0">
                  <a:solidFill>
                    <a:srgbClr val="0070C0"/>
                  </a:solidFill>
                </a:rPr>
                <a:t>Output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360CFA3-0A6D-4F3B-9490-B13BAF13B790}"/>
                </a:ext>
              </a:extLst>
            </p:cNvPr>
            <p:cNvSpPr txBox="1"/>
            <p:nvPr/>
          </p:nvSpPr>
          <p:spPr>
            <a:xfrm>
              <a:off x="625510" y="1972871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b="1" dirty="0">
                  <a:solidFill>
                    <a:srgbClr val="0070C0"/>
                  </a:solidFill>
                </a:rPr>
                <a:t>Proceso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4CCD6691-8946-4F35-9379-303FB1C3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909" y="3612419"/>
            <a:ext cx="3650298" cy="1199445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236F6C5-0AD5-4ECC-A6C6-69C927BC6459}"/>
              </a:ext>
            </a:extLst>
          </p:cNvPr>
          <p:cNvCxnSpPr>
            <a:cxnSpLocks/>
          </p:cNvCxnSpPr>
          <p:nvPr/>
        </p:nvCxnSpPr>
        <p:spPr>
          <a:xfrm flipH="1" flipV="1">
            <a:off x="5148775" y="3298875"/>
            <a:ext cx="2131256" cy="422030"/>
          </a:xfrm>
          <a:prstGeom prst="straightConnector1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08;p27">
            <a:extLst>
              <a:ext uri="{FF2B5EF4-FFF2-40B4-BE49-F238E27FC236}">
                <a16:creationId xmlns:a16="http://schemas.microsoft.com/office/drawing/2014/main" id="{AC6AC45F-14E7-47D7-AF01-A51DB2584433}"/>
              </a:ext>
            </a:extLst>
          </p:cNvPr>
          <p:cNvSpPr txBox="1"/>
          <p:nvPr/>
        </p:nvSpPr>
        <p:spPr>
          <a:xfrm>
            <a:off x="5496472" y="4703474"/>
            <a:ext cx="3380107" cy="40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800"/>
            </a:pPr>
            <a:r>
              <a:rPr lang="es-PE" sz="1100" dirty="0">
                <a:solidFill>
                  <a:schemeClr val="dk2"/>
                </a:solidFill>
              </a:rPr>
              <a:t>Red neuronal de múltiples capas (corteza humana)</a:t>
            </a:r>
          </a:p>
        </p:txBody>
      </p:sp>
    </p:spTree>
    <p:extLst>
      <p:ext uri="{BB962C8B-B14F-4D97-AF65-F5344CB8AC3E}">
        <p14:creationId xmlns:p14="http://schemas.microsoft.com/office/powerpoint/2010/main" val="462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PE" dirty="0"/>
              <a:t>Neurona Artificial vs Biológica 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BE9C32-30D6-4779-9115-6D8DE2AB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13" y="868946"/>
            <a:ext cx="6379074" cy="409672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885BCE5-E9EA-48E5-8344-A00CD9936311}"/>
              </a:ext>
            </a:extLst>
          </p:cNvPr>
          <p:cNvSpPr/>
          <p:nvPr/>
        </p:nvSpPr>
        <p:spPr>
          <a:xfrm>
            <a:off x="1098242" y="4804946"/>
            <a:ext cx="6611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800" dirty="0">
                <a:hlinkClick r:id="rId4"/>
              </a:rPr>
              <a:t>https://www.researchgate.net/publication/328163551_Managing_Uncertain_Inventory_in_Supply_Chain_with_Neural_Network_and_Radio_Frequency_Identification_RFID#pf7</a:t>
            </a:r>
            <a:endParaRPr lang="es-PE" sz="800" dirty="0"/>
          </a:p>
        </p:txBody>
      </p:sp>
    </p:spTree>
    <p:extLst>
      <p:ext uri="{BB962C8B-B14F-4D97-AF65-F5344CB8AC3E}">
        <p14:creationId xmlns:p14="http://schemas.microsoft.com/office/powerpoint/2010/main" val="92521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PE" dirty="0"/>
              <a:t>Redes Neuronales - Conceptos</a:t>
            </a:r>
            <a:endParaRPr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0FFC9F-4810-4294-9162-C72228AFBF18}"/>
              </a:ext>
            </a:extLst>
          </p:cNvPr>
          <p:cNvSpPr/>
          <p:nvPr/>
        </p:nvSpPr>
        <p:spPr>
          <a:xfrm>
            <a:off x="143850" y="1057964"/>
            <a:ext cx="881023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PE" sz="1600" b="1" dirty="0">
                <a:solidFill>
                  <a:srgbClr val="595959"/>
                </a:solidFill>
                <a:latin typeface="Arial" panose="020B0604020202020204" pitchFamily="34" charset="0"/>
              </a:rPr>
              <a:t>Artificial </a:t>
            </a:r>
            <a:r>
              <a:rPr lang="es-PE" sz="1600" b="1" dirty="0" err="1">
                <a:solidFill>
                  <a:srgbClr val="595959"/>
                </a:solidFill>
                <a:latin typeface="Arial" panose="020B0604020202020204" pitchFamily="34" charset="0"/>
              </a:rPr>
              <a:t>neuron</a:t>
            </a:r>
            <a:r>
              <a:rPr lang="es-PE" sz="1600" b="1" dirty="0">
                <a:solidFill>
                  <a:srgbClr val="595959"/>
                </a:solidFill>
                <a:latin typeface="Arial" panose="020B0604020202020204" pitchFamily="34" charset="0"/>
              </a:rPr>
              <a:t>: </a:t>
            </a:r>
            <a:r>
              <a:rPr lang="es-PE" sz="1600" dirty="0">
                <a:solidFill>
                  <a:srgbClr val="595959"/>
                </a:solidFill>
                <a:latin typeface="Arial" panose="020B0604020202020204" pitchFamily="34" charset="0"/>
              </a:rPr>
              <a:t>es una función matemática (un número)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PE" sz="1600" b="1" dirty="0" err="1">
                <a:solidFill>
                  <a:srgbClr val="595959"/>
                </a:solidFill>
                <a:latin typeface="Arial" panose="020B0604020202020204" pitchFamily="34" charset="0"/>
              </a:rPr>
              <a:t>Weights</a:t>
            </a:r>
            <a:r>
              <a:rPr lang="es-PE" sz="1600" b="1" dirty="0">
                <a:solidFill>
                  <a:srgbClr val="595959"/>
                </a:solidFill>
                <a:latin typeface="Arial" panose="020B0604020202020204" pitchFamily="34" charset="0"/>
              </a:rPr>
              <a:t>: </a:t>
            </a:r>
            <a:r>
              <a:rPr lang="es-PE" sz="1600" dirty="0">
                <a:solidFill>
                  <a:srgbClr val="595959"/>
                </a:solidFill>
                <a:latin typeface="Arial" panose="020B0604020202020204" pitchFamily="34" charset="0"/>
              </a:rPr>
              <a:t>pesos que simulan la potencia de los impulsos eléctricos neuronales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PE" sz="1600" b="1" dirty="0" err="1">
                <a:solidFill>
                  <a:srgbClr val="595959"/>
                </a:solidFill>
                <a:latin typeface="Arial" panose="020B0604020202020204" pitchFamily="34" charset="0"/>
              </a:rPr>
              <a:t>Activation</a:t>
            </a:r>
            <a:r>
              <a:rPr lang="es-PE" sz="1600" b="1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s-PE" sz="1600" b="1" dirty="0" err="1">
                <a:solidFill>
                  <a:srgbClr val="595959"/>
                </a:solidFill>
                <a:latin typeface="Arial" panose="020B0604020202020204" pitchFamily="34" charset="0"/>
              </a:rPr>
              <a:t>function</a:t>
            </a:r>
            <a:r>
              <a:rPr lang="es-PE" sz="1600" b="1" dirty="0">
                <a:solidFill>
                  <a:srgbClr val="595959"/>
                </a:solidFill>
                <a:latin typeface="Arial" panose="020B0604020202020204" pitchFamily="34" charset="0"/>
              </a:rPr>
              <a:t>: </a:t>
            </a:r>
            <a:r>
              <a:rPr lang="es-PE" sz="1600" dirty="0">
                <a:solidFill>
                  <a:srgbClr val="595959"/>
                </a:solidFill>
                <a:latin typeface="Arial" panose="020B0604020202020204" pitchFamily="34" charset="0"/>
              </a:rPr>
              <a:t>función que simula la activación de las neuronas biológicas en determinadas situaciones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PE" sz="1600" b="1" dirty="0" err="1">
                <a:solidFill>
                  <a:srgbClr val="595959"/>
                </a:solidFill>
                <a:latin typeface="Arial" panose="020B0604020202020204" pitchFamily="34" charset="0"/>
              </a:rPr>
              <a:t>Bias</a:t>
            </a:r>
            <a:r>
              <a:rPr lang="es-PE" sz="1600" b="1" dirty="0">
                <a:solidFill>
                  <a:srgbClr val="595959"/>
                </a:solidFill>
                <a:latin typeface="Arial" panose="020B0604020202020204" pitchFamily="34" charset="0"/>
              </a:rPr>
              <a:t>: </a:t>
            </a:r>
            <a:r>
              <a:rPr lang="es-PE" sz="1600" dirty="0">
                <a:solidFill>
                  <a:srgbClr val="595959"/>
                </a:solidFill>
                <a:latin typeface="Arial" panose="020B0604020202020204" pitchFamily="34" charset="0"/>
              </a:rPr>
              <a:t>es una constante que ayuda al modelo de una manera que pueda ajustarse mejor a los datos, otorgándole cierto grado de “libertad”.</a:t>
            </a:r>
          </a:p>
          <a:p>
            <a:pPr fontAlgn="base">
              <a:buFont typeface="+mj-lt"/>
              <a:buAutoNum type="arabicPeriod"/>
            </a:pPr>
            <a:endParaRPr lang="es-PE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endParaRPr lang="es-PE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D5CBD9-8061-494B-AAEB-A127C6652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38" y="3457971"/>
            <a:ext cx="2212656" cy="8362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CE8204-8D6B-4B75-858D-E591253C5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968" y="2867173"/>
            <a:ext cx="2664802" cy="18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09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>
            <a:spLocks noGrp="1"/>
          </p:cNvSpPr>
          <p:nvPr>
            <p:ph type="title"/>
          </p:nvPr>
        </p:nvSpPr>
        <p:spPr>
          <a:xfrm>
            <a:off x="143850" y="33163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PE" dirty="0"/>
              <a:t>Neurona artificial 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3B3B3C-64E7-4BBD-A50B-81440938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56" y="1087771"/>
            <a:ext cx="6004715" cy="381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192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5277</TotalTime>
  <Words>895</Words>
  <Application>Microsoft Office PowerPoint</Application>
  <PresentationFormat>Presentación en pantalla (16:9)</PresentationFormat>
  <Paragraphs>109</Paragraphs>
  <Slides>42</Slides>
  <Notes>26</Notes>
  <HiddenSlides>1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7" baseType="lpstr">
      <vt:lpstr>Arial</vt:lpstr>
      <vt:lpstr>Calibri</vt:lpstr>
      <vt:lpstr>Consolas</vt:lpstr>
      <vt:lpstr>Roboto</vt:lpstr>
      <vt:lpstr>Simple Light</vt:lpstr>
      <vt:lpstr>Fundamentos de aprendizaje de máquina</vt:lpstr>
      <vt:lpstr>Agenda</vt:lpstr>
      <vt:lpstr>Redes Neuronales Representación</vt:lpstr>
      <vt:lpstr>Algunas aplicaciones actuales</vt:lpstr>
      <vt:lpstr>Línea cronológica</vt:lpstr>
      <vt:lpstr>Neurona Biológica </vt:lpstr>
      <vt:lpstr>Neurona Artificial vs Biológica </vt:lpstr>
      <vt:lpstr>Redes Neuronales - Conceptos</vt:lpstr>
      <vt:lpstr>Neurona artificial </vt:lpstr>
      <vt:lpstr>Red neuronal </vt:lpstr>
      <vt:lpstr>Red neuronal </vt:lpstr>
      <vt:lpstr>Red neuronal </vt:lpstr>
      <vt:lpstr>Operaciones lógicas simples con neuronas - AND</vt:lpstr>
      <vt:lpstr>Operaciones lógicas simples con neuronas - OR</vt:lpstr>
      <vt:lpstr>Operaciones lógicas simples con neuronas – Negación</vt:lpstr>
      <vt:lpstr>Redes Neuronales – XOR Problem</vt:lpstr>
      <vt:lpstr>Redes Neuronales – XOR Problem</vt:lpstr>
      <vt:lpstr>Redes Neuronales Aprendizaje</vt:lpstr>
      <vt:lpstr>Redes Neuronales – Aprendizaje</vt:lpstr>
      <vt:lpstr>Redes Neuronales – Aprendizaje</vt:lpstr>
      <vt:lpstr>Redes Neuronales – Función de costo</vt:lpstr>
      <vt:lpstr>Redes Neuronales – Función de costo</vt:lpstr>
      <vt:lpstr>Redes Neuronales – Forward y Back Propagation</vt:lpstr>
      <vt:lpstr>Redes Neuronales – Backpropagation</vt:lpstr>
      <vt:lpstr>Redes Neuronales – Cálculo de la gradiente</vt:lpstr>
      <vt:lpstr>Redes Neuronales – Cálculo de la gradiente</vt:lpstr>
      <vt:lpstr>Redes Neuronales – Backpropagation</vt:lpstr>
      <vt:lpstr>Redes Neuronales – Backpropagation</vt:lpstr>
      <vt:lpstr>Redes Neuronales – Backpropagation</vt:lpstr>
      <vt:lpstr>Redes Neuronales – Backpropagation</vt:lpstr>
      <vt:lpstr>Ventajas y desventajas</vt:lpstr>
      <vt:lpstr>Otros enfoques de aprendizaje de máquina</vt:lpstr>
      <vt:lpstr>Deep learning</vt:lpstr>
      <vt:lpstr>Deep learning</vt:lpstr>
      <vt:lpstr>Deep learning</vt:lpstr>
      <vt:lpstr>Aprendizaje por Refuerzo</vt:lpstr>
      <vt:lpstr>Aprendizaje por Refuerzo - DeepMind</vt:lpstr>
      <vt:lpstr>Aprendizaje por Refuerzo - AlphaStar</vt:lpstr>
      <vt:lpstr>Let’s code</vt:lpstr>
      <vt:lpstr>Referencias</vt:lpstr>
      <vt:lpstr>GRACIAS!</vt:lpstr>
      <vt:lpstr>Redes Neuronales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 Fundamentos de aprendizaje de máquina</dc:title>
  <cp:lastModifiedBy>Rodrigo</cp:lastModifiedBy>
  <cp:revision>146</cp:revision>
  <dcterms:modified xsi:type="dcterms:W3CDTF">2019-09-21T04:37:54Z</dcterms:modified>
</cp:coreProperties>
</file>